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handoutMasterIdLst>
    <p:handoutMasterId r:id="rId50"/>
  </p:handoutMasterIdLst>
  <p:sldIdLst>
    <p:sldId id="308" r:id="rId3"/>
    <p:sldId id="257" r:id="rId4"/>
    <p:sldId id="259" r:id="rId5"/>
    <p:sldId id="260" r:id="rId6"/>
    <p:sldId id="261" r:id="rId7"/>
    <p:sldId id="262" r:id="rId8"/>
    <p:sldId id="326" r:id="rId9"/>
    <p:sldId id="25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6" r:id="rId21"/>
    <p:sldId id="273" r:id="rId22"/>
    <p:sldId id="277" r:id="rId23"/>
    <p:sldId id="285" r:id="rId24"/>
    <p:sldId id="286" r:id="rId25"/>
    <p:sldId id="287" r:id="rId26"/>
    <p:sldId id="291" r:id="rId27"/>
    <p:sldId id="309" r:id="rId28"/>
    <p:sldId id="310" r:id="rId29"/>
    <p:sldId id="311" r:id="rId30"/>
    <p:sldId id="312" r:id="rId31"/>
    <p:sldId id="313" r:id="rId32"/>
    <p:sldId id="317" r:id="rId33"/>
    <p:sldId id="318" r:id="rId34"/>
    <p:sldId id="319" r:id="rId35"/>
    <p:sldId id="323" r:id="rId36"/>
    <p:sldId id="296" r:id="rId37"/>
    <p:sldId id="331" r:id="rId38"/>
    <p:sldId id="297" r:id="rId39"/>
    <p:sldId id="299" r:id="rId40"/>
    <p:sldId id="325" r:id="rId41"/>
    <p:sldId id="301" r:id="rId42"/>
    <p:sldId id="302" r:id="rId43"/>
    <p:sldId id="305" r:id="rId44"/>
    <p:sldId id="330" r:id="rId45"/>
    <p:sldId id="328" r:id="rId46"/>
    <p:sldId id="329" r:id="rId47"/>
    <p:sldId id="307" r:id="rId48"/>
  </p:sldIdLst>
  <p:sldSz cx="9144000" cy="6858000" type="screen4x3"/>
  <p:notesSz cx="6858000" cy="9650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800080"/>
    <a:srgbClr val="0000FF"/>
    <a:srgbClr val="009900"/>
    <a:srgbClr val="660066"/>
    <a:srgbClr val="CC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42" autoAdjust="0"/>
    <p:restoredTop sz="94660"/>
  </p:normalViewPr>
  <p:slideViewPr>
    <p:cSldViewPr>
      <p:cViewPr varScale="1">
        <p:scale>
          <a:sx n="65" d="100"/>
          <a:sy n="65" d="100"/>
        </p:scale>
        <p:origin x="-5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AFB401-ED2C-4AF5-8A54-C8300BAD525F}" type="datetimeFigureOut">
              <a:rPr lang="en-US"/>
              <a:pPr>
                <a:defRPr/>
              </a:pPr>
              <a:t>10/1/2009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66225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166225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2C4E47-6089-4E6C-A6B2-65BEA93F9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B0171D-89C1-4C7D-93B5-4DACB1F9E7E7}" type="datetimeFigureOut">
              <a:rPr lang="en-US"/>
              <a:pPr>
                <a:defRPr/>
              </a:pPr>
              <a:t>10/1/2009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84700"/>
            <a:ext cx="5486400" cy="4341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66225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166225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08023D-27D5-4B48-8908-3B96388E0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9422C1-B48D-4D25-B2B3-4DE52C0945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0E80-435A-482D-AB25-27D91598D677}" type="datetimeFigureOut">
              <a:rPr lang="en-US"/>
              <a:pPr>
                <a:defRPr/>
              </a:pPr>
              <a:t>10/1/2009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C63F8-8F07-4F91-A3EC-4AF18AD2B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0381C-B6E2-41B9-82C4-C7D819FEE3A2}" type="datetimeFigureOut">
              <a:rPr lang="en-US"/>
              <a:pPr>
                <a:defRPr/>
              </a:pPr>
              <a:t>10/1/2009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57B35-84DF-4632-8056-53F96A038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62E4-D967-4938-81FD-FEF0CCFDC98A}" type="datetimeFigureOut">
              <a:rPr lang="en-US"/>
              <a:pPr>
                <a:defRPr/>
              </a:pPr>
              <a:t>10/1/2009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93CC1-23F0-4ABD-9CC3-8503B4B5C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423FD-097A-41DC-8E62-EF8EAF62E99B}" type="datetimeFigureOut">
              <a:rPr lang="ms-MY"/>
              <a:pPr>
                <a:defRPr/>
              </a:pPr>
              <a:t>01/10/2009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3664-1A74-443B-82EF-A1B5F5090C8B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EFE34-E2CF-444B-8E4B-904790DD08E4}" type="datetimeFigureOut">
              <a:rPr lang="ms-MY"/>
              <a:pPr>
                <a:defRPr/>
              </a:pPr>
              <a:t>01/10/2009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5272-E321-4ABB-A70F-AF0D252C5020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2B68B-93BD-439B-AFEB-4C37EAD940BA}" type="datetimeFigureOut">
              <a:rPr lang="ms-MY"/>
              <a:pPr>
                <a:defRPr/>
              </a:pPr>
              <a:t>01/10/2009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B67D-B3BC-4980-B035-C5F9137DA8AA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472B7-B8FD-494D-B0A1-C4E95865190F}" type="datetimeFigureOut">
              <a:rPr lang="ms-MY"/>
              <a:pPr>
                <a:defRPr/>
              </a:pPr>
              <a:t>01/10/2009</a:t>
            </a:fld>
            <a:endParaRPr lang="ms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6664D-3A66-4AC1-9E51-00A278B8FC41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DB426-93A7-44B8-9D07-5A0D55075275}" type="datetimeFigureOut">
              <a:rPr lang="ms-MY"/>
              <a:pPr>
                <a:defRPr/>
              </a:pPr>
              <a:t>01/10/2009</a:t>
            </a:fld>
            <a:endParaRPr lang="ms-MY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04B7-53AF-4CA7-849B-0E515691C468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69FF7-571B-41A2-8D2C-143E0280A6D1}" type="datetimeFigureOut">
              <a:rPr lang="ms-MY"/>
              <a:pPr>
                <a:defRPr/>
              </a:pPr>
              <a:t>01/10/2009</a:t>
            </a:fld>
            <a:endParaRPr lang="ms-M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0D059-CE33-4119-BD97-B488D865D787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5F16B-C2DC-4182-8E1E-88FD75425CFF}" type="datetimeFigureOut">
              <a:rPr lang="ms-MY"/>
              <a:pPr>
                <a:defRPr/>
              </a:pPr>
              <a:t>01/10/2009</a:t>
            </a:fld>
            <a:endParaRPr lang="ms-MY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8EE3-AF55-4A6D-9956-4FEEB745D51C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3B0D-0D63-42E7-A5AC-9B9CD9D616BA}" type="datetimeFigureOut">
              <a:rPr lang="ms-MY"/>
              <a:pPr>
                <a:defRPr/>
              </a:pPr>
              <a:t>01/10/2009</a:t>
            </a:fld>
            <a:endParaRPr lang="ms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4A856-DDE4-43CD-9D0B-CC5DBBB250A0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359F1-3991-40D2-93FA-9594929F71E3}" type="datetimeFigureOut">
              <a:rPr lang="en-US"/>
              <a:pPr>
                <a:defRPr/>
              </a:pPr>
              <a:t>10/1/2009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59B14-15B6-42FD-A493-2EFC84207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ms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AB5C3-EE0A-4378-B8C4-D16A647A4DF7}" type="datetimeFigureOut">
              <a:rPr lang="ms-MY"/>
              <a:pPr>
                <a:defRPr/>
              </a:pPr>
              <a:t>01/10/2009</a:t>
            </a:fld>
            <a:endParaRPr lang="ms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3C20-2B28-4D1F-8C41-0D58C223BFBA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795B-CEFB-4240-83EC-9CFF31893880}" type="datetimeFigureOut">
              <a:rPr lang="ms-MY"/>
              <a:pPr>
                <a:defRPr/>
              </a:pPr>
              <a:t>01/10/2009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9836-EBD5-41B8-BCFD-927C6EBC0016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2ACD5-B4EA-4C51-BC51-99C7C19B73F0}" type="datetimeFigureOut">
              <a:rPr lang="ms-MY"/>
              <a:pPr>
                <a:defRPr/>
              </a:pPr>
              <a:t>01/10/2009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E338B-9B88-4801-87E0-91ED8D6B1A48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7BB6E-5576-4B4B-8EF1-EF9E7A96AD0E}" type="datetimeFigureOut">
              <a:rPr lang="en-US"/>
              <a:pPr>
                <a:defRPr/>
              </a:pPr>
              <a:t>10/1/2009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1487-DFA9-4E70-AB9F-C35A991EF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7928-4CFC-4148-9880-001ACF3A50B9}" type="datetimeFigureOut">
              <a:rPr lang="en-US"/>
              <a:pPr>
                <a:defRPr/>
              </a:pPr>
              <a:t>10/1/2009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7DDB4-4F93-4B8F-AA6C-31FA0A733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0BB6F-796A-4630-8739-68D5C03C78AD}" type="datetimeFigureOut">
              <a:rPr lang="en-US"/>
              <a:pPr>
                <a:defRPr/>
              </a:pPr>
              <a:t>10/1/2009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626E2-D010-49DE-9509-03AEF8B40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4F8F-EB4D-4A54-9E8A-5618BAF9C691}" type="datetimeFigureOut">
              <a:rPr lang="en-US"/>
              <a:pPr>
                <a:defRPr/>
              </a:pPr>
              <a:t>10/1/2009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3A39C-4E69-47C5-98BA-8D3AACE58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E255-8B1C-47DC-A750-E882105FBF2D}" type="datetimeFigureOut">
              <a:rPr lang="en-US"/>
              <a:pPr>
                <a:defRPr/>
              </a:pPr>
              <a:t>10/1/2009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0F50D-6C96-475F-863C-6AC8B90DC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8CF4-BD5E-4485-A551-E3EB55F8ADF0}" type="datetimeFigureOut">
              <a:rPr lang="en-US"/>
              <a:pPr>
                <a:defRPr/>
              </a:pPr>
              <a:t>10/1/2009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70C1F-F12C-4DFE-9652-E86DF33C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F720-AE3B-480F-86EE-EC1E0BBA9B82}" type="datetimeFigureOut">
              <a:rPr lang="en-US"/>
              <a:pPr>
                <a:defRPr/>
              </a:pPr>
              <a:t>10/1/2009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3B250-B03B-408E-B793-4EF3D1A42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4566EB-8CE4-4431-B075-064B329FF9CC}" type="datetimeFigureOut">
              <a:rPr lang="en-US"/>
              <a:pPr>
                <a:defRPr/>
              </a:pPr>
              <a:t>10/1/2009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F50F3B-329C-46AB-A50B-18B92F33A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ms-MY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C3FF56-8585-40FC-893A-F3163F9DDE09}" type="datetimeFigureOut">
              <a:rPr lang="ms-MY"/>
              <a:pPr>
                <a:defRPr/>
              </a:pPr>
              <a:t>01/10/2009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234107-B601-4FE8-A4D1-3231B23691C5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728" y="5572140"/>
            <a:ext cx="7215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12 </a:t>
            </a:r>
            <a:r>
              <a:rPr lang="en-US" sz="32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Syawal</a:t>
            </a:r>
            <a:r>
              <a:rPr lang="en-US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1430 / </a:t>
            </a:r>
            <a:r>
              <a:rPr lang="en-US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2 </a:t>
            </a:r>
            <a:r>
              <a:rPr lang="en-US" sz="32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Oktober</a:t>
            </a:r>
            <a:r>
              <a:rPr lang="en-US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2009</a:t>
            </a:r>
            <a:endParaRPr lang="ms-MY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70108"/>
            <a:ext cx="37861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357290" y="422956"/>
            <a:ext cx="78581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JABATAN 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 HAL  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EHWAL 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AGAMA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 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TERENGGANU</a:t>
            </a:r>
            <a:endParaRPr lang="en-US" sz="3200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Cooper Black" pitchFamily="18" charset="0"/>
              <a:cs typeface="Aharoni" pitchFamily="2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4414" y="2704454"/>
            <a:ext cx="73581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76200"/>
                <a:solidFill>
                  <a:srgbClr val="0000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Eras Bold ITC" pitchFamily="34" charset="0"/>
              </a:rPr>
              <a:t>KETAATAN </a:t>
            </a:r>
          </a:p>
          <a:p>
            <a:pPr algn="ctr"/>
            <a:r>
              <a:rPr lang="en-US" sz="6000" b="1" spc="50" dirty="0" smtClean="0">
                <a:ln w="76200"/>
                <a:solidFill>
                  <a:srgbClr val="0000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Eras Bold ITC" pitchFamily="34" charset="0"/>
              </a:rPr>
              <a:t>YANG SEBENAR</a:t>
            </a:r>
            <a:endParaRPr lang="en-US" sz="6000" b="1" spc="50" dirty="0">
              <a:ln w="76200"/>
              <a:solidFill>
                <a:srgbClr val="0000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Eras Bold ITC" pitchFamily="34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00034" y="214290"/>
            <a:ext cx="1285884" cy="1428760"/>
            <a:chOff x="2160" y="3110"/>
            <a:chExt cx="1080" cy="1080"/>
          </a:xfrm>
          <a:effectLst>
            <a:glow rad="101600">
              <a:schemeClr val="tx1">
                <a:alpha val="60000"/>
              </a:schemeClr>
            </a:glow>
          </a:effectLst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220" y="3160"/>
              <a:ext cx="960" cy="9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ms-MY">
                <a:latin typeface="Calibri" pitchFamily="34" charset="0"/>
              </a:endParaRPr>
            </a:p>
          </p:txBody>
        </p:sp>
        <p:pic>
          <p:nvPicPr>
            <p:cNvPr id="10" name="Picture 9" descr="lambangterengganu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0" y="3110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/>
        </p:nvSpPr>
        <p:spPr>
          <a:xfrm>
            <a:off x="2005472" y="6000768"/>
            <a:ext cx="5995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Eras Bold ITC" pitchFamily="34" charset="0"/>
              </a:rPr>
              <a:t>http://e-khutbah.terengganu.gov.my</a:t>
            </a:r>
            <a:endParaRPr lang="en-US" sz="2400" u="sng" dirty="0">
              <a:ln>
                <a:solidFill>
                  <a:schemeClr val="tx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Eras Bold ITC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596" y="214290"/>
            <a:ext cx="8501122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Firman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Taala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Surah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al-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Mursalat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Ayat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41-44 :</a:t>
            </a:r>
            <a:endParaRPr lang="ms-MY" sz="25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214818"/>
            <a:ext cx="9144000" cy="2554545"/>
          </a:xfrm>
          <a:prstGeom prst="rect">
            <a:avLst/>
          </a:prstGeom>
          <a:solidFill>
            <a:schemeClr val="accent3">
              <a:lumMod val="50000"/>
              <a:alpha val="52000"/>
            </a:schemeClr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sv-SE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bertaqwa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berada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tempat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teduh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dipenuhi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pelbagai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nikmat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berdekatan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matair-matair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mengalir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menikmati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buah-buahan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segala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jenis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ingini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 (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Pada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ketika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dikatakan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): “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Makanlah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minumlah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lazatnya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disebabkan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kerjakan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.”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demikianlah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membalas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berusaha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mengerjakan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amal-amal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baik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.”</a:t>
            </a:r>
            <a:endParaRPr lang="ms-MY" sz="20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2308324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zh-CN" sz="4800" b="1" i="0" u="none" strike="noStrike" cap="none" normalizeH="0" baseline="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إِنَّ الْمُتَّقِينَ فِي ظِلاَلٍ وَعُيُونٍ . وَفَوَاكِهَ مِمَّا يَشْتَهُونَ .</a:t>
            </a:r>
            <a:endParaRPr kumimoji="0" lang="en-US" altLang="zh-CN" sz="4800" b="1" i="0" u="none" strike="noStrike" cap="none" normalizeH="0" baseline="0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Traditional Arabic" pitchFamily="2" charset="-78"/>
              <a:ea typeface="Times New Roman" pitchFamily="18" charset="0"/>
              <a:cs typeface="Traditional Arabic" pitchFamily="2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zh-CN" sz="4800" b="1" i="0" u="none" strike="noStrike" cap="none" normalizeH="0" baseline="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 كُلُوا وَاشْرَبُوا هَنِيئًا بِمَا كُنتُمْ تَعْمَلُونَ</a:t>
            </a:r>
            <a:r>
              <a:rPr kumimoji="0" lang="ms-MY" altLang="zh-CN" sz="4800" b="1" i="0" u="none" strike="noStrike" cap="none" normalizeH="0" baseline="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altLang="zh-CN" sz="4800" b="1" i="0" u="none" strike="noStrike" cap="none" normalizeH="0" baseline="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  </a:t>
            </a:r>
            <a:r>
              <a:rPr kumimoji="0" lang="ar-SA" altLang="zh-CN" sz="4800" b="1" i="0" u="none" strike="noStrike" cap="none" normalizeH="0" baseline="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إِنَّا كَذَلِكَ نَجْزِي الْمُحْسِنينَ</a:t>
            </a:r>
            <a:r>
              <a:rPr kumimoji="0" lang="ms-MY" altLang="zh-CN" sz="4800" b="1" i="0" u="none" strike="noStrike" cap="none" normalizeH="0" baseline="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  .</a:t>
            </a:r>
            <a:endParaRPr kumimoji="0" lang="en-US" altLang="zh-CN" sz="4800" b="1" i="0" u="none" strike="noStrike" cap="none" normalizeH="0" baseline="0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13"/>
          <p:cNvSpPr/>
          <p:nvPr/>
        </p:nvSpPr>
        <p:spPr>
          <a:xfrm>
            <a:off x="4286248" y="2000240"/>
            <a:ext cx="1571636" cy="3143272"/>
          </a:xfrm>
          <a:prstGeom prst="downArrow">
            <a:avLst>
              <a:gd name="adj1" fmla="val 50000"/>
              <a:gd name="adj2" fmla="val 4234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8298" y="1500174"/>
            <a:ext cx="8572560" cy="100013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mengerjakan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soleh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bersemangat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dedikasi</a:t>
            </a:r>
            <a:endParaRPr lang="en-US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298" y="2643182"/>
            <a:ext cx="8572560" cy="1214446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Mendidik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membudayakan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sifat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kerohanian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murni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akhlak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lebih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terpuji</a:t>
            </a:r>
            <a:endParaRPr lang="en-US" sz="2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85728"/>
            <a:ext cx="8501122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Kejayaan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bulan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Ramadan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iaitu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:-</a:t>
            </a:r>
            <a:endParaRPr lang="ms-MY" sz="25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298" y="4000504"/>
            <a:ext cx="8572560" cy="1143008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Keindahan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budaya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bulan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mulia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terhapus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budaya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songsang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perilaku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keji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en-US" sz="2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5286388"/>
            <a:ext cx="8572560" cy="135732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Dapat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meningkatkan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spiritual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lebih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mantap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mendisiplin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menyingkirkan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virus 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merosakkan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kemurnian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roh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minda</a:t>
            </a:r>
            <a:endParaRPr lang="en-US" sz="2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142844" y="1714488"/>
            <a:ext cx="357190" cy="571504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2844" y="3000372"/>
            <a:ext cx="357190" cy="571504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120266" y="4214818"/>
            <a:ext cx="357190" cy="571504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120266" y="5572140"/>
            <a:ext cx="357190" cy="571504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714480" y="4286256"/>
            <a:ext cx="7000924" cy="2143140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Hendaklah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diteruskan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pertingkatkan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ibadat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sehingga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kematian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Izrail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mencabut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nyawa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).</a:t>
            </a:r>
            <a:endParaRPr lang="ms-MY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 rot="2897419">
            <a:off x="7208743" y="2892201"/>
            <a:ext cx="726073" cy="1839266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42976" y="1714488"/>
            <a:ext cx="7715304" cy="1857388"/>
          </a:xfrm>
          <a:prstGeom prst="round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Allah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menyukai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mengerjakan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ketaatan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tempoh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musim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tertentu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sahaja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352648"/>
            <a:ext cx="8501122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JANGANLAH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mengerjakan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pada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saat-saat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tertentu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sahaja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kerana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</a:t>
            </a:r>
            <a:endParaRPr lang="ms-MY" sz="25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85728"/>
            <a:ext cx="850112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Firman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Taala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Surah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Hijr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Ayat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99 :</a:t>
            </a:r>
            <a:endParaRPr lang="ms-MY" sz="24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6" y="4000504"/>
            <a:ext cx="8858280" cy="830997"/>
          </a:xfrm>
          <a:prstGeom prst="rect">
            <a:avLst/>
          </a:prstGeom>
          <a:solidFill>
            <a:schemeClr val="accent3">
              <a:lumMod val="50000"/>
              <a:alpha val="52000"/>
            </a:schemeClr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sv-SE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sembahlah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Tuhanmu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sehingga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datang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perkara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tetap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yakin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.”</a:t>
            </a:r>
            <a:endParaRPr lang="ms-MY" sz="24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2143116"/>
            <a:ext cx="9144000" cy="1107996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zh-CN" sz="6600" b="1" i="0" u="none" strike="noStrike" cap="none" normalizeH="0" baseline="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وَاعْبُدْ رَبَّكَ حَتَّى يَأْتِيَكَ الْيَقِينُ</a:t>
            </a:r>
            <a:endParaRPr kumimoji="0" lang="en-US" altLang="zh-CN" sz="6600" b="1" i="0" u="none" strike="noStrike" cap="none" normalizeH="0" baseline="0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14282" y="142852"/>
            <a:ext cx="8715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Diceritakan</a:t>
            </a:r>
            <a:r>
              <a:rPr kumimoji="0" lang="en-US" altLang="zh-CN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bahaw</a:t>
            </a:r>
            <a:r>
              <a:rPr lang="en-US" altLang="zh-CN" sz="24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a</a:t>
            </a:r>
            <a:r>
              <a:rPr lang="en-US" altLang="zh-CN" sz="2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terdapat</a:t>
            </a:r>
            <a:r>
              <a:rPr kumimoji="0" lang="en-US" altLang="zh-CN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segolongan</a:t>
            </a:r>
            <a:r>
              <a:rPr kumimoji="0" lang="en-US" altLang="zh-CN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orang</a:t>
            </a:r>
            <a:r>
              <a:rPr kumimoji="0" lang="en-US" altLang="zh-CN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Islam </a:t>
            </a:r>
            <a:r>
              <a:rPr kumimoji="0" lang="en-US" altLang="zh-CN" sz="24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banyak</a:t>
            </a:r>
            <a:r>
              <a:rPr kumimoji="0" lang="en-US" altLang="zh-CN" sz="2400" b="0" i="0" u="none" strike="noStrike" cap="none" normalizeH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beribadat</a:t>
            </a:r>
            <a:r>
              <a:rPr kumimoji="0" lang="en-US" altLang="zh-CN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dan</a:t>
            </a:r>
            <a:r>
              <a:rPr kumimoji="0" lang="en-US" altLang="zh-CN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bertahajjud</a:t>
            </a:r>
            <a:r>
              <a:rPr kumimoji="0" lang="en-US" altLang="zh-CN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pada</a:t>
            </a:r>
            <a:r>
              <a:rPr kumimoji="0" lang="en-US" altLang="zh-CN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bulan</a:t>
            </a:r>
            <a:r>
              <a:rPr kumimoji="0" lang="en-US" altLang="zh-CN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Ramadhan</a:t>
            </a:r>
            <a:r>
              <a:rPr kumimoji="0" lang="en-US" altLang="zh-CN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iaitu</a:t>
            </a:r>
            <a:r>
              <a:rPr kumimoji="0" lang="en-US" altLang="zh-CN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:-</a:t>
            </a:r>
            <a:endParaRPr kumimoji="0" lang="en-US" altLang="zh-CN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SimSun" pitchFamily="2" charset="-122"/>
              <a:cs typeface="Traditional Arabic" pitchFamily="2" charset="-78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1928802"/>
            <a:ext cx="9144000" cy="2123658"/>
          </a:xfrm>
          <a:prstGeom prst="rect">
            <a:avLst/>
          </a:prstGeom>
          <a:solidFill>
            <a:schemeClr val="bg2">
              <a:lumMod val="50000"/>
              <a:alpha val="5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zh-CN" sz="6600" b="1" i="0" u="none" strike="noStrike" cap="none" normalizeH="0" baseline="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Traditional Arabic" pitchFamily="2" charset="-78"/>
                <a:ea typeface="SimSun" pitchFamily="2" charset="-122"/>
                <a:cs typeface="Traditional Arabic" pitchFamily="2" charset="-78"/>
              </a:rPr>
              <a:t>بِئْسَ الْقَوْمُ لاَ يَعْرِفُوْنَ اللهَ حَقًّا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zh-CN" sz="6600" b="1" i="0" u="none" strike="noStrike" cap="none" normalizeH="0" baseline="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Traditional Arabic" pitchFamily="2" charset="-78"/>
                <a:ea typeface="SimSun" pitchFamily="2" charset="-122"/>
                <a:cs typeface="Traditional Arabic" pitchFamily="2" charset="-78"/>
              </a:rPr>
              <a:t> إِلاَّ فِىْ رَمَضَانَ</a:t>
            </a:r>
            <a:endParaRPr kumimoji="0" lang="en-US" altLang="zh-CN" sz="6600" b="1" i="0" u="none" strike="noStrike" cap="none" normalizeH="0" baseline="0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" y="4429132"/>
            <a:ext cx="9144000" cy="1384995"/>
          </a:xfrm>
          <a:prstGeom prst="rect">
            <a:avLst/>
          </a:prstGeom>
          <a:solidFill>
            <a:schemeClr val="accent3">
              <a:lumMod val="50000"/>
              <a:alpha val="5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“Malang </a:t>
            </a:r>
            <a:r>
              <a:rPr kumimoji="0" lang="en-US" altLang="zh-CN" sz="28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sekali</a:t>
            </a:r>
            <a:r>
              <a:rPr kumimoji="0" lang="en-US" altLang="zh-CN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golongan</a:t>
            </a:r>
            <a:r>
              <a:rPr kumimoji="0" lang="en-US" altLang="zh-CN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yang </a:t>
            </a:r>
            <a:r>
              <a:rPr kumimoji="0" lang="en-US" altLang="zh-CN" sz="28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tidak</a:t>
            </a:r>
            <a:r>
              <a:rPr kumimoji="0" lang="en-US" altLang="zh-CN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makrifat</a:t>
            </a:r>
            <a:r>
              <a:rPr kumimoji="0" lang="en-US" altLang="zh-CN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Allah </a:t>
            </a:r>
            <a:r>
              <a:rPr kumimoji="0" lang="en-US" altLang="zh-CN" sz="28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dengan</a:t>
            </a:r>
            <a:r>
              <a:rPr kumimoji="0" lang="en-US" altLang="zh-CN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sebenar-benar</a:t>
            </a:r>
            <a:r>
              <a:rPr kumimoji="0" lang="en-US" altLang="zh-CN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itu</a:t>
            </a:r>
            <a:r>
              <a:rPr kumimoji="0" lang="en-US" altLang="zh-CN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kecuali</a:t>
            </a:r>
            <a:r>
              <a:rPr kumimoji="0" lang="en-US" altLang="zh-CN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dalam</a:t>
            </a:r>
            <a:r>
              <a:rPr kumimoji="0" lang="en-US" altLang="zh-CN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bulan</a:t>
            </a:r>
            <a:r>
              <a:rPr kumimoji="0" lang="en-US" altLang="zh-CN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 Ramadan </a:t>
            </a:r>
            <a:r>
              <a:rPr kumimoji="0" lang="en-US" altLang="zh-CN" sz="28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sahaja</a:t>
            </a:r>
            <a:r>
              <a:rPr kumimoji="0" lang="en-US" altLang="zh-CN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SimSun" pitchFamily="2" charset="-122"/>
                <a:cs typeface="Times New Roman" pitchFamily="18" charset="0"/>
              </a:rPr>
              <a:t>.”</a:t>
            </a:r>
            <a:endParaRPr kumimoji="0" lang="en-US" altLang="zh-CN" sz="2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42852"/>
            <a:ext cx="850112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Bermuhasabahlah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Melalui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Penilaian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Ibadah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Yang Kita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Laksanakan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5720" y="1500174"/>
            <a:ext cx="8501122" cy="800106"/>
          </a:xfrm>
          <a:prstGeom prst="roundRect">
            <a:avLst/>
          </a:prstGeom>
          <a:gradFill flip="none" rotWithShape="1">
            <a:gsLst>
              <a:gs pos="0">
                <a:srgbClr val="CC0066">
                  <a:shade val="30000"/>
                  <a:satMod val="115000"/>
                </a:srgbClr>
              </a:gs>
              <a:gs pos="50000">
                <a:srgbClr val="CC0066">
                  <a:shade val="67500"/>
                  <a:satMod val="115000"/>
                </a:srgbClr>
              </a:gs>
              <a:gs pos="100000">
                <a:srgbClr val="CC0066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Adakah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jiwa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kita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tepu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ingat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setiap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waktu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?</a:t>
            </a:r>
            <a:endParaRPr lang="ms-MY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5720" y="2428868"/>
            <a:ext cx="8501122" cy="800106"/>
          </a:xfrm>
          <a:prstGeom prst="roundRect">
            <a:avLst/>
          </a:prstGeom>
          <a:gradFill flip="none" rotWithShape="1">
            <a:gsLst>
              <a:gs pos="0">
                <a:srgbClr val="CC0066">
                  <a:shade val="30000"/>
                  <a:satMod val="115000"/>
                </a:srgbClr>
              </a:gs>
              <a:gs pos="50000">
                <a:srgbClr val="CC0066">
                  <a:shade val="67500"/>
                  <a:satMod val="115000"/>
                </a:srgbClr>
              </a:gs>
              <a:gs pos="100000">
                <a:srgbClr val="CC0066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Apakah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kita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kembali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meninggalkan</a:t>
            </a:r>
            <a:endParaRPr lang="en-US" sz="2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suruhanNya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?</a:t>
            </a:r>
            <a:endParaRPr lang="ms-MY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5720" y="3414712"/>
            <a:ext cx="8501122" cy="800106"/>
          </a:xfrm>
          <a:prstGeom prst="roundRect">
            <a:avLst/>
          </a:prstGeom>
          <a:gradFill flip="none" rotWithShape="1">
            <a:gsLst>
              <a:gs pos="0">
                <a:srgbClr val="CC0066">
                  <a:shade val="30000"/>
                  <a:satMod val="115000"/>
                </a:srgbClr>
              </a:gs>
              <a:gs pos="50000">
                <a:srgbClr val="CC0066">
                  <a:shade val="67500"/>
                  <a:satMod val="115000"/>
                </a:srgbClr>
              </a:gs>
              <a:gs pos="100000">
                <a:srgbClr val="CC0066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Apakah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kita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kembali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tunduk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hawa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nafsu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setelah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capai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redha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Allah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pada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bulan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Ramadhan</a:t>
            </a:r>
            <a:endParaRPr lang="ms-MY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76200" y="1714488"/>
            <a:ext cx="500066" cy="400053"/>
          </a:xfrm>
          <a:prstGeom prst="notchedRightArrow">
            <a:avLst>
              <a:gd name="adj1" fmla="val 50000"/>
              <a:gd name="adj2" fmla="val 5507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000"/>
          </a:p>
        </p:txBody>
      </p:sp>
      <p:sp>
        <p:nvSpPr>
          <p:cNvPr id="12" name="Notched Right Arrow 11"/>
          <p:cNvSpPr/>
          <p:nvPr/>
        </p:nvSpPr>
        <p:spPr>
          <a:xfrm>
            <a:off x="71406" y="2571744"/>
            <a:ext cx="500066" cy="400053"/>
          </a:xfrm>
          <a:prstGeom prst="notchedRightArrow">
            <a:avLst>
              <a:gd name="adj1" fmla="val 50000"/>
              <a:gd name="adj2" fmla="val 5507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000"/>
          </a:p>
        </p:txBody>
      </p:sp>
      <p:sp>
        <p:nvSpPr>
          <p:cNvPr id="13" name="Notched Right Arrow 12"/>
          <p:cNvSpPr/>
          <p:nvPr/>
        </p:nvSpPr>
        <p:spPr>
          <a:xfrm>
            <a:off x="71406" y="3571876"/>
            <a:ext cx="500066" cy="400053"/>
          </a:xfrm>
          <a:prstGeom prst="notchedRightArrow">
            <a:avLst>
              <a:gd name="adj1" fmla="val 50000"/>
              <a:gd name="adj2" fmla="val 5507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000"/>
          </a:p>
        </p:txBody>
      </p:sp>
      <p:sp>
        <p:nvSpPr>
          <p:cNvPr id="14" name="Rounded Rectangle 13"/>
          <p:cNvSpPr/>
          <p:nvPr/>
        </p:nvSpPr>
        <p:spPr>
          <a:xfrm>
            <a:off x="285720" y="4357694"/>
            <a:ext cx="8501122" cy="857256"/>
          </a:xfrm>
          <a:prstGeom prst="roundRect">
            <a:avLst/>
          </a:prstGeom>
          <a:gradFill flip="none" rotWithShape="1">
            <a:gsLst>
              <a:gs pos="0">
                <a:srgbClr val="CC0066">
                  <a:shade val="30000"/>
                  <a:satMod val="115000"/>
                </a:srgbClr>
              </a:gs>
              <a:gs pos="50000">
                <a:srgbClr val="CC0066">
                  <a:shade val="67500"/>
                  <a:satMod val="115000"/>
                </a:srgbClr>
              </a:gs>
              <a:gs pos="100000">
                <a:srgbClr val="CC0066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Apakah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kita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sanggup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buta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mata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maksiat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ditinggalkan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bulan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Ramadhan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?</a:t>
            </a:r>
            <a:endParaRPr lang="ms-MY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Notched Right Arrow 14"/>
          <p:cNvSpPr/>
          <p:nvPr/>
        </p:nvSpPr>
        <p:spPr>
          <a:xfrm>
            <a:off x="71406" y="4572008"/>
            <a:ext cx="500066" cy="400053"/>
          </a:xfrm>
          <a:prstGeom prst="notchedRightArrow">
            <a:avLst>
              <a:gd name="adj1" fmla="val 50000"/>
              <a:gd name="adj2" fmla="val 5507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000"/>
          </a:p>
        </p:txBody>
      </p:sp>
      <p:sp>
        <p:nvSpPr>
          <p:cNvPr id="16" name="Rounded Rectangle 15"/>
          <p:cNvSpPr/>
          <p:nvPr/>
        </p:nvSpPr>
        <p:spPr>
          <a:xfrm>
            <a:off x="285720" y="5357826"/>
            <a:ext cx="8501122" cy="857256"/>
          </a:xfrm>
          <a:prstGeom prst="roundRect">
            <a:avLst/>
          </a:prstGeom>
          <a:gradFill flip="none" rotWithShape="1">
            <a:gsLst>
              <a:gs pos="0">
                <a:srgbClr val="CC0066">
                  <a:shade val="30000"/>
                  <a:satMod val="115000"/>
                </a:srgbClr>
              </a:gs>
              <a:gs pos="50000">
                <a:srgbClr val="CC0066">
                  <a:shade val="67500"/>
                  <a:satMod val="115000"/>
                </a:srgbClr>
              </a:gs>
              <a:gs pos="100000">
                <a:srgbClr val="CC0066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Apakah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kita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rela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meraba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raba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kesesatan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setelah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mendapat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petunjuk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Allah?</a:t>
            </a:r>
            <a:endParaRPr lang="ms-MY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7" name="Notched Right Arrow 16"/>
          <p:cNvSpPr/>
          <p:nvPr/>
        </p:nvSpPr>
        <p:spPr>
          <a:xfrm>
            <a:off x="71406" y="5572140"/>
            <a:ext cx="500066" cy="400053"/>
          </a:xfrm>
          <a:prstGeom prst="notchedRightArrow">
            <a:avLst>
              <a:gd name="adj1" fmla="val 50000"/>
              <a:gd name="adj2" fmla="val 5507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42852"/>
            <a:ext cx="850112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Kedahsyatan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Buta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Mata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Hati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apabila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…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72066" y="2143116"/>
            <a:ext cx="3786214" cy="235745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Pilih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Kesesatan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Hidayah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5786" y="2428868"/>
            <a:ext cx="3320951" cy="2014542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Pernah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Celik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Minda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Rohani</a:t>
            </a:r>
            <a:endParaRPr lang="en-US" sz="2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6200000">
            <a:off x="3964777" y="2678900"/>
            <a:ext cx="1285884" cy="1357322"/>
          </a:xfrm>
          <a:prstGeom prst="downArrow">
            <a:avLst>
              <a:gd name="adj1" fmla="val 50000"/>
              <a:gd name="adj2" fmla="val 45801"/>
            </a:avLst>
          </a:prstGeom>
          <a:solidFill>
            <a:srgbClr val="FFFF00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1538" y="214290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Firman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Taala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Surah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Ali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Imran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Ayat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102 :</a:t>
            </a:r>
            <a:endParaRPr lang="ms-MY" sz="32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7224" y="1857364"/>
            <a:ext cx="7429552" cy="1569660"/>
          </a:xfrm>
          <a:prstGeom prst="rect">
            <a:avLst/>
          </a:prstGeom>
          <a:solidFill>
            <a:schemeClr val="tx1">
              <a:lumMod val="65000"/>
              <a:lumOff val="35000"/>
              <a:alpha val="35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يَا أَيُّهَا الَّذِينَ آمَنُواْ اتَّقُواْ اللّهَ حَقَّ تُقَاتِهِ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وَلاَ تَمُوتُنَّ إِلاَّ وَأَنتُم مُّسْلِمُونَ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876" y="4071942"/>
            <a:ext cx="8858280" cy="1569660"/>
          </a:xfrm>
          <a:prstGeom prst="rect">
            <a:avLst/>
          </a:prstGeom>
          <a:solidFill>
            <a:schemeClr val="accent3">
              <a:lumMod val="50000"/>
              <a:alpha val="52000"/>
            </a:schemeClr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sv-SE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Wahai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!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Bertaqwalah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sebenar-benar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taqwa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mati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melainkan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keadaan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islam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.”</a:t>
            </a:r>
            <a:endParaRPr lang="ms-MY" sz="24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850112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Menurut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Abdullah  bin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Masud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dari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ayat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tersebut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….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57488" y="2143116"/>
            <a:ext cx="3505200" cy="2362200"/>
          </a:xfrm>
          <a:prstGeom prst="ellipse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Tuntutan</a:t>
            </a:r>
            <a:r>
              <a:rPr lang="en-US" sz="3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endParaRPr lang="en-US" sz="3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214282" y="2500306"/>
            <a:ext cx="3286148" cy="2643206"/>
          </a:xfrm>
          <a:prstGeom prst="rightArrowCallout">
            <a:avLst>
              <a:gd name="adj1" fmla="val 25000"/>
              <a:gd name="adj2" fmla="val 25000"/>
              <a:gd name="adj3" fmla="val 36104"/>
              <a:gd name="adj4" fmla="val 64977"/>
            </a:avLst>
          </a:prstGeom>
          <a:solidFill>
            <a:srgbClr val="CC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Ditaati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Diderhakai</a:t>
            </a:r>
            <a:endParaRPr lang="ms-MY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Left Arrow Callout 8"/>
          <p:cNvSpPr/>
          <p:nvPr/>
        </p:nvSpPr>
        <p:spPr>
          <a:xfrm>
            <a:off x="5786446" y="2428868"/>
            <a:ext cx="3071834" cy="2714644"/>
          </a:xfrm>
          <a:prstGeom prst="leftArrowCallout">
            <a:avLst>
              <a:gd name="adj1" fmla="val 25000"/>
              <a:gd name="adj2" fmla="val 25000"/>
              <a:gd name="adj3" fmla="val 31833"/>
              <a:gd name="adj4" fmla="val 64977"/>
            </a:avLst>
          </a:prstGeom>
          <a:solidFill>
            <a:srgbClr val="660066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Diingati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Dilupai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2714612" y="4357694"/>
            <a:ext cx="4000528" cy="2286016"/>
          </a:xfrm>
          <a:prstGeom prst="upArrowCallout">
            <a:avLst/>
          </a:prstGeom>
          <a:solidFill>
            <a:srgbClr val="0099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Disyukuri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Dikufuri</a:t>
            </a:r>
            <a:endParaRPr lang="ms-MY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42852"/>
            <a:ext cx="850112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Nilai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Murni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Dari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Tarbiyyah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Ramadhan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43174" y="2400288"/>
            <a:ext cx="3929090" cy="2886100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/>
          </a:gradFill>
          <a:ln w="38100">
            <a:solidFill>
              <a:schemeClr val="bg1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Tarbiyyah</a:t>
            </a:r>
            <a:r>
              <a:rPr lang="en-US" sz="32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endParaRPr lang="en-US" sz="3200" b="1" dirty="0">
              <a:ln w="3175">
                <a:noFill/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29190" y="1643050"/>
            <a:ext cx="2695580" cy="1285884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Jihad  </a:t>
            </a:r>
            <a:r>
              <a:rPr lang="en-US" sz="24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</a:t>
            </a:r>
            <a:r>
              <a:rPr lang="en-US" sz="24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Soleh</a:t>
            </a:r>
            <a:r>
              <a:rPr lang="en-US" sz="24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&amp; </a:t>
            </a:r>
            <a:r>
              <a:rPr lang="en-US" sz="24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Kebajikan</a:t>
            </a:r>
            <a:endParaRPr lang="en-US" sz="2400" b="1" dirty="0">
              <a:ln w="3175">
                <a:noFill/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57290" y="1643050"/>
            <a:ext cx="2714644" cy="1143008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Iman</a:t>
            </a:r>
            <a:r>
              <a:rPr lang="en-US" sz="24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Utuh</a:t>
            </a:r>
            <a:endParaRPr lang="en-US" sz="2400" b="1" dirty="0">
              <a:ln w="3175">
                <a:noFill/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8596" y="3286124"/>
            <a:ext cx="2714644" cy="1143008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Sifat</a:t>
            </a:r>
            <a:r>
              <a:rPr lang="en-US" sz="24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Dermawan</a:t>
            </a:r>
            <a:endParaRPr lang="en-US" sz="2400" b="1" dirty="0">
              <a:ln w="3175">
                <a:noFill/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72198" y="3286124"/>
            <a:ext cx="2714644" cy="135732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4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Taubat</a:t>
            </a:r>
            <a:endParaRPr lang="en-US" sz="2400" b="1" dirty="0">
              <a:ln w="3175">
                <a:noFill/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85852" y="4891086"/>
            <a:ext cx="2714644" cy="118112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Budaya</a:t>
            </a:r>
            <a:r>
              <a:rPr lang="en-US" sz="24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Berdoa</a:t>
            </a:r>
            <a:r>
              <a:rPr lang="en-US" sz="24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4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Khusuk</a:t>
            </a:r>
            <a:endParaRPr lang="en-US" sz="2400" b="1" dirty="0">
              <a:ln w="3175">
                <a:noFill/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00628" y="4962524"/>
            <a:ext cx="2714644" cy="118112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Sabar,akhlak</a:t>
            </a:r>
            <a:r>
              <a:rPr lang="en-US" sz="24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4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Mulia</a:t>
            </a:r>
            <a:r>
              <a:rPr lang="en-US" sz="24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Lain2</a:t>
            </a:r>
            <a:endParaRPr lang="en-US" sz="2400" b="1" dirty="0">
              <a:ln w="3175">
                <a:noFill/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28604"/>
            <a:ext cx="85011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Pujian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kepada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Allah S.W.T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5786" y="2000240"/>
            <a:ext cx="8077200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500" b="1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15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لِلَّهِ</a:t>
            </a:r>
            <a:endParaRPr lang="en-US" sz="11500" b="1" dirty="0">
              <a:ln w="317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2739" y="4137732"/>
            <a:ext cx="6664037" cy="1077218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Segala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puji-pujian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hanya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bagi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08642"/>
            <a:ext cx="850112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Insaflah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Saudaraku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..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Tepuk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Dada Tanya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Iman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…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4414" y="1571612"/>
            <a:ext cx="7572428" cy="128588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manakah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tanggungjawab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mengekalkan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nilai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mutiara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suci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usaha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sepanjang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 </a:t>
            </a:r>
            <a:endParaRPr lang="ms-MY" sz="2400" dirty="0"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4414" y="3071810"/>
            <a:ext cx="7572428" cy="128588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Apakah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sanggup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menodai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kebahagiaan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dijanjikan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maksiat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 </a:t>
            </a:r>
            <a:endParaRPr lang="ms-MY" sz="2400" dirty="0"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4414" y="4643446"/>
            <a:ext cx="7572428" cy="128588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Apakah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sanggup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melupakan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setelah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sebulan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rahmatNya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 </a:t>
            </a:r>
            <a:endParaRPr lang="ms-MY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850112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Saudaraku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.. yang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bijak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Bistari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1857356" y="1643050"/>
            <a:ext cx="6286544" cy="1357322"/>
          </a:xfrm>
          <a:prstGeom prst="foldedCorner">
            <a:avLst>
              <a:gd name="adj" fmla="val 39188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229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US" sz="28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menukar</a:t>
            </a:r>
            <a:r>
              <a:rPr lang="en-US" sz="28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tuah</a:t>
            </a:r>
            <a:r>
              <a:rPr lang="en-US" sz="28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tangan</a:t>
            </a:r>
            <a:r>
              <a:rPr lang="en-US" sz="28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kecelakaan</a:t>
            </a:r>
            <a:r>
              <a:rPr lang="en-US" sz="28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>
              <a:ln w="3175">
                <a:noFill/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1857356" y="3214686"/>
            <a:ext cx="6286544" cy="1357322"/>
          </a:xfrm>
          <a:prstGeom prst="foldedCorner">
            <a:avLst>
              <a:gd name="adj" fmla="val 39188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229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US" sz="28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pungut</a:t>
            </a:r>
            <a:r>
              <a:rPr lang="en-US" sz="28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laknat</a:t>
            </a:r>
            <a:r>
              <a:rPr lang="en-US" sz="28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setelah</a:t>
            </a:r>
            <a:r>
              <a:rPr lang="en-US" sz="28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mendakap</a:t>
            </a:r>
            <a:r>
              <a:rPr lang="en-US" sz="28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rahmatNya</a:t>
            </a:r>
            <a:endParaRPr lang="en-US" sz="2800" b="1" dirty="0">
              <a:ln w="3175">
                <a:noFill/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1857356" y="4786322"/>
            <a:ext cx="6286544" cy="1357322"/>
          </a:xfrm>
          <a:prstGeom prst="foldedCorner">
            <a:avLst>
              <a:gd name="adj" fmla="val 39188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229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US" sz="28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</a:t>
            </a:r>
            <a:r>
              <a:rPr lang="en-US" sz="28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hamba</a:t>
            </a:r>
            <a:r>
              <a:rPr lang="en-US" sz="28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syaitan</a:t>
            </a:r>
            <a:r>
              <a:rPr lang="en-US" sz="28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setelah</a:t>
            </a:r>
            <a:r>
              <a:rPr lang="en-US" sz="28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dibebaskan</a:t>
            </a:r>
            <a:r>
              <a:rPr lang="en-US" sz="2800" b="1" dirty="0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dariNya</a:t>
            </a:r>
            <a:endParaRPr lang="en-US" sz="2800" b="1" dirty="0">
              <a:ln w="3175">
                <a:noFill/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1538" y="214290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Ali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Imran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77 :</a:t>
            </a:r>
            <a:endParaRPr lang="ms-MY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-32" y="1941506"/>
            <a:ext cx="9144000" cy="3416320"/>
          </a:xfrm>
          <a:prstGeom prst="rect">
            <a:avLst/>
          </a:prstGeom>
          <a:solidFill>
            <a:schemeClr val="tx1">
              <a:lumMod val="65000"/>
              <a:lumOff val="35000"/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zh-CN" sz="5400" b="1" i="0" strike="noStrike" cap="none" spc="-300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إِنَّ الَّذِينَ يَشْتَرُونَ بِعَهْدِ اللهِ وَأَيْمَانِهِمْ ثَمَنًا قَلِيلاً أُوْلَـئِكَ لاَ خَلاَقَ لَهُمْ فِي الآخِرَةِ وَلاَ يُكَلِّمُهُمُ اللّهُ وَلاَ يَنظُرُ إِلَيْهِمْ يَوْمَ الْقِيَامَةِ </a:t>
            </a:r>
            <a:endParaRPr kumimoji="0" lang="en-US" altLang="zh-CN" sz="5400" b="1" i="0" strike="noStrike" cap="none" spc="-300" normalizeH="0" baseline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ea typeface="Times New Roman" pitchFamily="18" charset="0"/>
              <a:cs typeface="Traditional Arabic" pitchFamily="2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zh-CN" sz="5400" b="1" i="0" strike="noStrike" cap="none" spc="-300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وَلاَ يُزَكِّيهِمْ وَلَهُمْ عَذَابٌ أَلِيمٌ</a:t>
            </a:r>
            <a:endParaRPr kumimoji="0" lang="en-US" altLang="zh-CN" sz="4400" b="1" i="0" strike="noStrike" cap="none" spc="-300" normalizeH="0" baseline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353777"/>
            <a:ext cx="850112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Maksud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Ayat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87574"/>
            <a:ext cx="9144000" cy="3970318"/>
          </a:xfrm>
          <a:prstGeom prst="rect">
            <a:avLst/>
          </a:prstGeom>
          <a:solidFill>
            <a:schemeClr val="tx1">
              <a:lumMod val="65000"/>
              <a:lumOff val="35000"/>
              <a:alpha val="5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Sesungguhnya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orang-orang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mengutamakan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keuntungan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dunia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sedikit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menolak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janji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mencabuli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sumpah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mendapat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bahagian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baik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akhirat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berkata-kata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memandang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Kiamat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membersihkan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pula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beroleh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azab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seksa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terperi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sakitnya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ms-MY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" y="156969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1928802"/>
            <a:ext cx="8358246" cy="4031873"/>
          </a:xfrm>
          <a:prstGeom prst="rect">
            <a:avLst/>
          </a:prstGeom>
          <a:solidFill>
            <a:srgbClr val="009900">
              <a:alpha val="3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200" b="1" dirty="0">
              <a:ln w="9525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penutup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9338" y="2565400"/>
            <a:ext cx="704691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7275" y="4114800"/>
            <a:ext cx="70294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28604"/>
            <a:ext cx="850112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Allah S.W.T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786" y="2000240"/>
            <a:ext cx="8077200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500" b="1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15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لِلَّهِ</a:t>
            </a:r>
            <a:endParaRPr lang="en-US" sz="11500" b="1" dirty="0">
              <a:ln w="317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2739" y="4137732"/>
            <a:ext cx="6664037" cy="1077218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Segala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puji-pujian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hanya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bagi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850112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Syahadah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3968313"/>
            <a:ext cx="6643734" cy="2246769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Aku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tiada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tuhan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disembah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melainkan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Allah,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aku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juga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Nabi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Muhammad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itu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hambaNya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pesuruhNya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  <a:ea typeface="Arial Unicode MS" pitchFamily="34" charset="-128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2976" y="1716464"/>
            <a:ext cx="75009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أَشْهَدُ أَنْ لاَ إِلَهَ إِلاَّ اللهُ وَحْدَهُ لاَ شَرِيْكَ لَهُ، </a:t>
            </a:r>
            <a:r>
              <a:rPr lang="ar-SA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أَنَّ سَيِّدَنَا مُحَمَّدًا عَبْدُهُ وَرَسُوْلُهُ </a:t>
            </a:r>
            <a:endParaRPr lang="en-US" sz="48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Selawat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7224" y="2031864"/>
            <a:ext cx="77724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اللَّهُمَّ صَلِّ وَسَلِّمْ عَلَى عَبْدِكَ وَرَسُوْلِكَ مُحَمَّدٍ وَعَلَى آلِهِ وَصَحْبِهِ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.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57290" y="4143380"/>
            <a:ext cx="7500990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Ya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Allah,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cucurilah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rahmat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sejahtera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ke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atas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hambaMu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dan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rasulMu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Nabi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Muhammad S.A.W.,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keluarga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endParaRPr lang="en-GB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ea typeface="Arial Unicode MS" pitchFamily="34" charset="-128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dan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seluruh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sahabatnya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.  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ea typeface="Arial Unicode MS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850112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Wasiat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Takwa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5918" y="1603236"/>
            <a:ext cx="6143668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فَيَا عِبَادَ اللهِ، اتَّقُوْا اللهَ </a:t>
            </a:r>
            <a:endParaRPr lang="en-US" sz="60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إِنَّ اللهَ شَدِيْدُ الْعِقَابِ.</a:t>
            </a:r>
            <a:endParaRPr lang="en-US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71538" y="3571876"/>
            <a:ext cx="8072494" cy="1818063"/>
          </a:xfrm>
          <a:prstGeom prst="rect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Wahai</a:t>
            </a:r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GB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Hamba-hamba</a:t>
            </a:r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 Allah,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Bertakwalah</a:t>
            </a:r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kepada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 Allah S.W.T. </a:t>
            </a:r>
            <a:endParaRPr lang="en-GB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ea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SesungguhNya</a:t>
            </a:r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  Allah   </a:t>
            </a:r>
            <a:r>
              <a:rPr lang="en-GB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amat</a:t>
            </a:r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GB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kuat</a:t>
            </a:r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GB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siksaanNya</a:t>
            </a:r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.</a:t>
            </a:r>
            <a:endParaRPr lang="en-GB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850112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Syahadah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3968313"/>
            <a:ext cx="6643734" cy="2246769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Aku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tiada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tuhan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disembah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melainkan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Allah,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aku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juga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Nabi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Muhammad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itu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hambaNya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Arial Unicode MS" pitchFamily="34" charset="-128"/>
              </a:rPr>
              <a:t>pesuruhNya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  <a:ea typeface="Arial Unicode MS" pitchFamily="34" charset="-12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42976" y="1716464"/>
            <a:ext cx="75009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أَشْهَدُ أَنْ لاَ إِلَهَ إِلاَّ اللهُ وَحْدَهُ لاَ شَرِيْكَ لَهُ، </a:t>
            </a:r>
            <a:r>
              <a:rPr lang="ar-SA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أَنَّ سَيِّدَنَا مُحَمَّدًا عَبْدُهُ وَرَسُوْلُهُ </a:t>
            </a:r>
            <a:endParaRPr lang="en-US" sz="48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405450"/>
            <a:ext cx="892968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425532" y="1714488"/>
            <a:ext cx="7215300" cy="114300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Bertaqwalah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1139780" y="1428736"/>
            <a:ext cx="574670" cy="457204"/>
          </a:xfrm>
          <a:prstGeom prst="star32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400">
              <a:latin typeface="Arial Black" pitchFamily="34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14348" y="3071810"/>
            <a:ext cx="7997922" cy="1214446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Berazam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agar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melakukan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urusan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yang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dimurkai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357158" y="2714620"/>
            <a:ext cx="574670" cy="457204"/>
          </a:xfrm>
          <a:prstGeom prst="star32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400">
              <a:latin typeface="Arial Black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496970" y="4500570"/>
            <a:ext cx="7215300" cy="114300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Seksa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 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Terperi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Sakitnya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1142976" y="4286256"/>
            <a:ext cx="574670" cy="457204"/>
          </a:xfrm>
          <a:prstGeom prst="star32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4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-24"/>
            <a:ext cx="85725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Bulan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Ramadhan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berlalu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sudah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…..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4348" y="1785926"/>
            <a:ext cx="7929618" cy="1785950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Teruskan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bersama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bulan-bulan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seterusnya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semangat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endParaRPr lang="en-US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786" y="3929066"/>
            <a:ext cx="7858180" cy="178595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  <a:effectLst>
            <a:glow rad="228600">
              <a:srgbClr val="00CC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Semangat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memastikan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bertambah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positif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endParaRPr lang="en-US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3859"/>
            <a:ext cx="85725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Ke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Puncak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Taqwa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Atas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Usaha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sendiri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…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urved Down Arrow 2"/>
          <p:cNvSpPr/>
          <p:nvPr/>
        </p:nvSpPr>
        <p:spPr>
          <a:xfrm rot="2288537">
            <a:off x="6995024" y="1842375"/>
            <a:ext cx="1948341" cy="1092050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Curved Down Arrow 3"/>
          <p:cNvSpPr/>
          <p:nvPr/>
        </p:nvSpPr>
        <p:spPr>
          <a:xfrm rot="8287834" flipV="1">
            <a:off x="-12420" y="1822175"/>
            <a:ext cx="2217513" cy="1239337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75900" y="3286125"/>
            <a:ext cx="3605210" cy="1143008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Cara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beramal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&amp;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bekerja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8662" y="3286125"/>
            <a:ext cx="3561486" cy="1143008"/>
          </a:xfrm>
          <a:prstGeom prst="roundRect">
            <a:avLst/>
          </a:prstGeom>
          <a:solidFill>
            <a:srgbClr val="FF00FF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Sikap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&amp;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minda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Octagon 6"/>
          <p:cNvSpPr/>
          <p:nvPr/>
        </p:nvSpPr>
        <p:spPr>
          <a:xfrm>
            <a:off x="2061256" y="2071679"/>
            <a:ext cx="5000660" cy="1071570"/>
          </a:xfrm>
          <a:prstGeom prst="octagon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Keberanian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Mengubah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286116" y="4286256"/>
            <a:ext cx="2786082" cy="785818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428860" y="5214950"/>
            <a:ext cx="6143668" cy="1357322"/>
          </a:xfrm>
          <a:prstGeom prst="homePlate">
            <a:avLst/>
          </a:prstGeom>
          <a:solidFill>
            <a:srgbClr val="0099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InsyaAllah</a:t>
            </a:r>
            <a:r>
              <a:rPr lang="en-US" sz="3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 Allah </a:t>
            </a:r>
          </a:p>
          <a:p>
            <a:pPr algn="ctr"/>
            <a:r>
              <a:rPr lang="en-US" sz="3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Tunjukkan</a:t>
            </a:r>
            <a:r>
              <a:rPr lang="en-US" sz="3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Jalan</a:t>
            </a:r>
            <a:r>
              <a:rPr lang="en-US" sz="3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en-US" sz="3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11987"/>
            <a:ext cx="8572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Terlalai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??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Terpedaya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??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2143108" y="1571612"/>
            <a:ext cx="4929222" cy="142876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US" sz="3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Tunggu</a:t>
            </a:r>
            <a:r>
              <a:rPr lang="en-US" sz="3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3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ms-MY" sz="3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00298" y="3286124"/>
            <a:ext cx="4286280" cy="1357322"/>
          </a:xfrm>
          <a:prstGeom prst="roundRect">
            <a:avLst/>
          </a:prstGeom>
          <a:solidFill>
            <a:srgbClr val="0000FF"/>
          </a:solidFill>
          <a:ln w="5715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Perbetulkan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&amp;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Bertaubatlah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</a:t>
            </a:r>
            <a:endParaRPr lang="en-US" sz="3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1571604" y="4572008"/>
            <a:ext cx="6286544" cy="2071702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rgbClr val="800080"/>
          </a:solidFill>
          <a:ln w="5715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Berusaha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Tingkat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Kualiti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Bertaqwa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643306" y="2928934"/>
            <a:ext cx="1928826" cy="50006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214290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Ali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Imran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135 :</a:t>
            </a:r>
            <a:endParaRPr lang="ms-MY" sz="28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57298"/>
            <a:ext cx="9144000" cy="2123658"/>
          </a:xfrm>
          <a:prstGeom prst="rect">
            <a:avLst/>
          </a:prstGeom>
          <a:solidFill>
            <a:schemeClr val="bg2">
              <a:lumMod val="25000"/>
              <a:alpha val="4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وَالَّذِينَ إِذَا فَعَلُواْ فَاحِشَةً أَوْ ظَلَمُواْ أَنْفُسَهُمْ ذَكَرُواْ اللهَ فَاسْتَغْفَرُواْ لِذُنُوبِهِمْ وَمَن يَغْفِرُ الذُّنُوبَ إِلاَّ اللهُ وَلَمْ يُصِرُّواْ عَلَى مَا فَعَلُواْ وَهُمْ يَعْلَمُونَ</a:t>
            </a:r>
            <a:endParaRPr lang="ms-MY" sz="4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62867"/>
            <a:ext cx="9144000" cy="2677656"/>
          </a:xfrm>
          <a:prstGeom prst="rect">
            <a:avLst/>
          </a:prstGeom>
          <a:solidFill>
            <a:schemeClr val="bg2">
              <a:lumMod val="25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“Dan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orang-orang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apabila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melakukan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perbuatan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keji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menganiaya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sendiri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segera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ingat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lalu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memohon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ampun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sememangnya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mengampunkan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dosa-dosa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melainkan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 -,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meneruskan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perbuatan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keji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lakukan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sedang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mengetahui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salahnya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akibatnya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).” </a:t>
            </a:r>
            <a:endParaRPr lang="ms-MY" sz="2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firm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2341" y="3500438"/>
            <a:ext cx="31990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Surah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Al-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Ahzab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Ayat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56)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7"/>
            <a:ext cx="8429684" cy="297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00298" y="571480"/>
            <a:ext cx="4429156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 S.W.T. :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firm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1470" y="1889834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(Muhammad),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1798" y="558209"/>
            <a:ext cx="5643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Maksudnya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:-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selawa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Selawat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6650" y="1357313"/>
            <a:ext cx="6808788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doa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1142984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وَارْضَ اللَّهُمَّ عَنِ الْخُلَفَآءِ الرَّاشِدِيْن، وَعَنْ بَقِيَّةِ الصَّحَابَةِ وَالْقَرَابَةِ أَجْمَعِيْن، وَالتَّابِعِيْنَ وَتَابِعِي التَّابِعِيْنَ لَهُمْ بِإِحْسَانٍ </a:t>
            </a:r>
            <a:endParaRPr lang="en-US" sz="4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  <a:p>
            <a:pPr algn="ctr"/>
            <a:r>
              <a:rPr lang="ar-EG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إِلىَ </a:t>
            </a:r>
            <a:r>
              <a:rPr lang="ar-EG" sz="4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يَوْمِ الدِّيْن. 	</a:t>
            </a:r>
            <a:endParaRPr lang="en-US" sz="4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06416" y="3786190"/>
            <a:ext cx="8251864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kern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2800" b="1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2800" b="1" kern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2800" b="1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2800" b="1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2800" b="1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2800" b="1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2800" b="1" kern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2800" b="1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2800" b="1" kern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2800" b="1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2800" b="1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2800" b="1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Para </a:t>
            </a:r>
            <a:r>
              <a:rPr lang="en-GB" sz="2800" b="1" kern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2800" b="1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2800" b="1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2800" b="1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2800" b="1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2800" b="1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2800" b="1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doa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3643314"/>
            <a:ext cx="7929618" cy="1928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Ya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Allah,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ampunkanlah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dosa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golongan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mu’minin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dan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mu’minat,muslimin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dan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muslimat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sama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ada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yang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masih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hidup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atau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yang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telah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mati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dengan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rahmatMu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. 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24" y="1142984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لِلْمُؤْمِنِيْنَ وَالْمُؤْمِنَاتِ وَالْمُسْلِمِيْنَ وَالْمُسْلِمَاتِ الأَحْيَآءِ مِنْهُمْ وَالأَمْوَات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بِرَحْمَتِكَ يَا أَرْحَمَ الرَّاحِمِيْنَ</a:t>
            </a:r>
            <a:endParaRPr lang="en-US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6"/>
            <a:ext cx="85011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Selawat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3004" y="1428736"/>
            <a:ext cx="77724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اللَّهُمَّ صَلِّ وَسَلِّمْ عَلَى عَبْدِكَ وَرَسُوْلِكَ مُحَمَّدٍ وَعَلَى آلِهِ وَصَحْبِهِ وَمَنْ تَبِعَهُ بِإِحْسَانٍ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.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57290" y="4143380"/>
            <a:ext cx="7500990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Ya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Allah,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cucurilah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rahmat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sejahtera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ke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atas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hambaMu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dan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rasulMu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Nabi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Muhammad S.A.W.,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keluarga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dan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seluruh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sahabatnya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serta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mereka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yang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mengikutnya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dengan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baik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  <a:cs typeface="+mn-cs"/>
              </a:rPr>
              <a:t>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ea typeface="Arial Unicode MS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slide-Ag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034088"/>
            <a:ext cx="2133600" cy="365125"/>
          </a:xfrm>
        </p:spPr>
        <p:txBody>
          <a:bodyPr/>
          <a:lstStyle/>
          <a:p>
            <a:pPr>
              <a:defRPr/>
            </a:pPr>
            <a:fld id="{8CDD0290-E06E-4E0C-9561-3760C525EBA2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304800" y="620737"/>
            <a:ext cx="85344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Ya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Allah,</a:t>
            </a:r>
          </a:p>
          <a:p>
            <a:pPr algn="ctr">
              <a:defRPr/>
            </a:pP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Peliharakanlah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Seri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Paduka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Baginda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Yang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Dipertuan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Agong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Al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Wathiqu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Billah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Tuanku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Mizan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Zainal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Abidin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Ibni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Al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Marhum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Sultan Mahmud Al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Muktafibillah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Shah Dan Seri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Paduka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Baginda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Raja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Permaisuri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Agong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Tuanku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Nur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Zahirah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 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Peliharakanlah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Zuriat-zuriatnya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Serta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Kaum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Kerabatnya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</a:t>
            </a:r>
          </a:p>
          <a:p>
            <a:pPr algn="ctr">
              <a:defRPr/>
            </a:pPr>
            <a:endParaRPr lang="en-US" sz="4400" b="1" dirty="0">
              <a:ln>
                <a:solidFill>
                  <a:schemeClr val="bg1"/>
                </a:solidFill>
              </a:ln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slide-Ago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35EA9-F971-40A0-9D21-D924222CD7AE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381000" y="273050"/>
            <a:ext cx="84582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Ya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Peliharakanlah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Pemangku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Raja,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Tengku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Ibna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Al-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Wathiqi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Billah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Sultan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Mizan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Zainal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Abidin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400" b="1" dirty="0">
              <a:ln>
                <a:solidFill>
                  <a:schemeClr val="bg1"/>
                </a:solidFill>
              </a:ln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Dan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Peliharakanlah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Jua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Pemimpin-Pemimpinnya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,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Ulama-Ulamanya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,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Pekerja-Pekerja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Seluruh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Rakyatnya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Dari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Kalangan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Umat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Islam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Dengan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RahmatMu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Wahai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Tuhan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Maha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Penyayang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 descr="doa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57"/>
          <p:cNvSpPr txBox="1">
            <a:spLocks noChangeArrowheads="1"/>
          </p:cNvSpPr>
          <p:nvPr/>
        </p:nvSpPr>
        <p:spPr bwMode="auto">
          <a:xfrm>
            <a:off x="233394" y="806968"/>
            <a:ext cx="8839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Muliakanlah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Islam,Dan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hinakanlah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kesyirikkan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kesyirikkan,dan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kekufuran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kafir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musnahkanlah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musuh-musuh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Allah.Dan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jadikanlah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aman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makmur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islam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yang lain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.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Ya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Allah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Ampunkanlah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dosa-dosa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kami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saudara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kami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yang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terdahulu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telah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beriman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Engkau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biarkan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kedengkian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dalam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hati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kami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terhadap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yang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beriman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,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Engkau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Maha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Penyantun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Maha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Penyayang</a:t>
            </a:r>
            <a:r>
              <a:rPr lang="en-GB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.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 descr="doa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28600" y="1311552"/>
            <a:ext cx="868679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100"/>
            <a:ext cx="9144000" cy="8905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/>
          </a:p>
        </p:txBody>
      </p:sp>
      <p:sp>
        <p:nvSpPr>
          <p:cNvPr id="8" name="Rectangle 7"/>
          <p:cNvSpPr/>
          <p:nvPr/>
        </p:nvSpPr>
        <p:spPr>
          <a:xfrm>
            <a:off x="381000" y="85725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8415" cmpd="sng">
                  <a:noFill/>
                  <a:prstDash val="solid"/>
                </a:ln>
                <a:solidFill>
                  <a:srgbClr val="FF33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4800" b="1" dirty="0">
                <a:ln w="18415" cmpd="sng">
                  <a:noFill/>
                  <a:prstDash val="solid"/>
                </a:ln>
                <a:solidFill>
                  <a:srgbClr val="FF33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4800" b="1" dirty="0" err="1">
                <a:ln w="18415" cmpd="sng">
                  <a:noFill/>
                  <a:prstDash val="solid"/>
                </a:ln>
                <a:solidFill>
                  <a:srgbClr val="FF33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4800" b="1" dirty="0">
                <a:ln w="18415" cmpd="sng">
                  <a:noFill/>
                  <a:prstDash val="solid"/>
                </a:ln>
                <a:solidFill>
                  <a:srgbClr val="FF33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14422"/>
            <a:ext cx="82296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100"/>
            <a:ext cx="9144000" cy="8905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756" y="1071546"/>
            <a:ext cx="8915400" cy="600079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Maha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Agung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Di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Pohonlah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Dari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Lebih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Besar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Faedah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Kesannya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Dan (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Kerjakan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penutup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tangl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31" y="514353"/>
            <a:ext cx="8894763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3551" y="3785984"/>
            <a:ext cx="7834998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rapatkan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428604"/>
            <a:ext cx="850112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Pesanan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Takwa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3042" y="1285860"/>
            <a:ext cx="6143668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وَيَاعِبَادَ اللهِ،</a:t>
            </a:r>
            <a:endParaRPr lang="en-US" sz="54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 اتَّقُوْا اللهَ وَأَطِيْعُوْهُ وَرَسُوْلَهُ  لَعَلََكُمْ تَفُوْزُوْنَ فَوْزًا عَظِيْمًا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42910" y="4039829"/>
            <a:ext cx="8072494" cy="1818063"/>
          </a:xfrm>
          <a:prstGeom prst="rect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Wahai</a:t>
            </a:r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GB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Hamba-hamba</a:t>
            </a:r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 Allah,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Bertakwalah</a:t>
            </a:r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kepada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 Allah S.W.T. </a:t>
            </a:r>
            <a:endParaRPr lang="en-GB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ea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dan</a:t>
            </a:r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GB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taatilah</a:t>
            </a:r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 Allah </a:t>
            </a:r>
            <a:r>
              <a:rPr lang="en-GB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dan</a:t>
            </a:r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GB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RasulNya</a:t>
            </a:r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Semoga</a:t>
            </a:r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GB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kamu</a:t>
            </a:r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  </a:t>
            </a:r>
            <a:r>
              <a:rPr lang="en-GB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beroleh</a:t>
            </a:r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 </a:t>
            </a:r>
            <a:r>
              <a:rPr lang="en-GB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kejayaan</a:t>
            </a:r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 yang </a:t>
            </a:r>
            <a:r>
              <a:rPr lang="en-GB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besar</a:t>
            </a:r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Arial Unicode MS" pitchFamily="34" charset="-128"/>
              </a:rPr>
              <a:t>.</a:t>
            </a:r>
            <a:endParaRPr lang="en-GB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57818" y="1571612"/>
            <a:ext cx="3352800" cy="1219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 </a:t>
            </a:r>
            <a:r>
              <a:rPr lang="en-US" sz="25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mana</a:t>
            </a:r>
            <a:r>
              <a:rPr lang="en-US" sz="25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saja</a:t>
            </a:r>
            <a:r>
              <a:rPr lang="en-US" sz="25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anda</a:t>
            </a:r>
            <a:r>
              <a:rPr lang="en-US" sz="25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berada</a:t>
            </a:r>
            <a:endParaRPr lang="en-US" sz="2500" b="1" dirty="0">
              <a:ln w="3175"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29256" y="3000372"/>
            <a:ext cx="3352800" cy="1928826"/>
          </a:xfrm>
          <a:prstGeom prst="round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5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mengikuti</a:t>
            </a:r>
            <a:r>
              <a:rPr lang="en-US" sz="25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sunnah</a:t>
            </a:r>
            <a:r>
              <a:rPr lang="en-US" sz="25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5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5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endParaRPr lang="en-US" sz="2500" b="1" dirty="0">
              <a:ln w="3175"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34042" y="5181600"/>
            <a:ext cx="3352800" cy="146211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5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cemerlang</a:t>
            </a:r>
            <a:r>
              <a:rPr lang="en-US" sz="25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5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5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endParaRPr lang="en-US" sz="2500" b="1" dirty="0">
              <a:ln w="3175"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57166"/>
            <a:ext cx="85011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Seruan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 rot="20219767">
            <a:off x="3518906" y="2074694"/>
            <a:ext cx="1998516" cy="762000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"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3886200" y="3667132"/>
            <a:ext cx="1685932" cy="762000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"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</a:endParaRPr>
          </a:p>
        </p:txBody>
      </p:sp>
      <p:sp>
        <p:nvSpPr>
          <p:cNvPr id="9" name="Striped Right Arrow 8"/>
          <p:cNvSpPr/>
          <p:nvPr/>
        </p:nvSpPr>
        <p:spPr>
          <a:xfrm rot="1374409">
            <a:off x="3638279" y="5146987"/>
            <a:ext cx="2007591" cy="762000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"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1214414" y="2571744"/>
            <a:ext cx="3286148" cy="3000396"/>
          </a:xfrm>
          <a:prstGeom prst="hexagon">
            <a:avLst/>
          </a:prstGeom>
          <a:solidFill>
            <a:srgbClr val="009900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50" b="1" dirty="0" err="1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Marilah</a:t>
            </a:r>
            <a:r>
              <a:rPr lang="en-US" sz="2550" b="1" dirty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50" b="1" dirty="0" err="1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bertaqwa</a:t>
            </a:r>
            <a:r>
              <a:rPr lang="en-US" sz="2550" b="1" dirty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50" b="1" dirty="0" err="1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lang="en-US" sz="2550" b="1" dirty="0">
                <a:ln w="3175">
                  <a:noFill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 S.W.T.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06" y="428604"/>
            <a:ext cx="850112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Tajuk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Khutbah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hari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ini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…..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4414" y="2500306"/>
            <a:ext cx="73581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76200"/>
                <a:solidFill>
                  <a:srgbClr val="0000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Eras Bold ITC" pitchFamily="34" charset="0"/>
              </a:rPr>
              <a:t>KETAATAN </a:t>
            </a:r>
          </a:p>
          <a:p>
            <a:pPr algn="ctr"/>
            <a:r>
              <a:rPr lang="en-US" sz="6000" b="1" spc="50" dirty="0" smtClean="0">
                <a:ln w="76200"/>
                <a:solidFill>
                  <a:srgbClr val="0000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Eras Bold ITC" pitchFamily="34" charset="0"/>
              </a:rPr>
              <a:t>YANG SEBENAR</a:t>
            </a:r>
            <a:endParaRPr lang="en-US" sz="6000" b="1" spc="50" dirty="0">
              <a:ln w="76200"/>
              <a:solidFill>
                <a:srgbClr val="0000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Eras Bold ITC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00166" y="4429132"/>
            <a:ext cx="7215238" cy="890293"/>
            <a:chOff x="1357290" y="4643446"/>
            <a:chExt cx="7215238" cy="890293"/>
          </a:xfrm>
        </p:grpSpPr>
        <p:sp>
          <p:nvSpPr>
            <p:cNvPr id="6" name="TextBox 5"/>
            <p:cNvSpPr txBox="1"/>
            <p:nvPr/>
          </p:nvSpPr>
          <p:spPr>
            <a:xfrm>
              <a:off x="1357290" y="4643446"/>
              <a:ext cx="721523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cs typeface="+mn-cs"/>
                </a:rPr>
                <a:t>12 </a:t>
              </a:r>
              <a:r>
                <a:rPr lang="en-US" sz="3200" b="1" dirty="0" err="1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cs typeface="+mn-cs"/>
                </a:rPr>
                <a:t>Syawal</a:t>
              </a:r>
              <a:r>
                <a:rPr lang="en-US" sz="32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en-US" sz="3200" b="1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cs typeface="+mn-cs"/>
                </a:rPr>
                <a:t>1430 / </a:t>
              </a:r>
              <a:r>
                <a:rPr lang="en-US" sz="32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cs typeface="+mn-cs"/>
                </a:rPr>
                <a:t>2 </a:t>
              </a:r>
              <a:r>
                <a:rPr lang="en-US" sz="3200" b="1" dirty="0" err="1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cs typeface="+mn-cs"/>
                </a:rPr>
                <a:t>Oktober</a:t>
              </a:r>
              <a:r>
                <a:rPr lang="en-US" sz="32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en-US" sz="3200" b="1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cs typeface="+mn-cs"/>
                </a:rPr>
                <a:t>2009</a:t>
              </a:r>
              <a:endParaRPr lang="ms-MY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34034" y="5072074"/>
              <a:ext cx="59955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u="sng" dirty="0" smtClean="0">
                  <a:ln>
                    <a:solidFill>
                      <a:schemeClr val="tx1"/>
                    </a:solidFill>
                  </a:ln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Eras Bold ITC" pitchFamily="34" charset="0"/>
                </a:rPr>
                <a:t>http://e-khutbah.terengganu.gov.my</a:t>
              </a:r>
              <a:endParaRPr lang="en-US" sz="2400" u="sng" dirty="0">
                <a:ln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Eras Bold ITC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42852"/>
            <a:ext cx="8839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Ramadan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pergi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Syawal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menjelang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tiba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…..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4500570"/>
            <a:ext cx="7643866" cy="1928826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Adakah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ketaatan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kita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Allah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berterusan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seperti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menyuburkannya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sepanjang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bulan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Ramadhan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Al-Mubarak?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7286644" y="2643182"/>
            <a:ext cx="1143008" cy="2357454"/>
          </a:xfrm>
          <a:prstGeom prst="curved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868" y="1500174"/>
            <a:ext cx="5357850" cy="1500198"/>
          </a:xfrm>
          <a:prstGeom prst="rect">
            <a:avLst/>
          </a:prstGeom>
          <a:solidFill>
            <a:srgbClr val="FF3300"/>
          </a:soli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2075" algn="ctr">
              <a:defRPr/>
            </a:pP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Bulan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Rahmat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Berkat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penuh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pengajaran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serta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tarbiyah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umat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Islam</a:t>
            </a:r>
            <a:endParaRPr lang="en-US" sz="24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Curved Down Arrow 7"/>
          <p:cNvSpPr/>
          <p:nvPr/>
        </p:nvSpPr>
        <p:spPr>
          <a:xfrm rot="19735348">
            <a:off x="1488803" y="1661512"/>
            <a:ext cx="2492083" cy="1329189"/>
          </a:xfrm>
          <a:prstGeom prst="curved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428868"/>
            <a:ext cx="3000396" cy="1084912"/>
          </a:xfrm>
          <a:prstGeom prst="rect">
            <a:avLst/>
          </a:prstGeom>
          <a:gradFill flip="none" rotWithShape="1">
            <a:gsLst>
              <a:gs pos="6100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ms-MY" sz="1050" b="1" spc="50" dirty="0" smtClean="0">
              <a:ln w="11430">
                <a:solidFill>
                  <a:srgbClr val="0000FF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  <a:p>
            <a:pPr algn="ctr"/>
            <a:r>
              <a:rPr lang="ms-MY" sz="4400" b="1" spc="50" dirty="0" smtClean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Ramadhan</a:t>
            </a:r>
            <a:endParaRPr lang="ms-MY" sz="1400" b="1" spc="50" dirty="0" smtClean="0">
              <a:ln w="11430">
                <a:solidFill>
                  <a:srgbClr val="0000FF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  <a:p>
            <a:pPr algn="ctr"/>
            <a:endParaRPr lang="ms-MY" sz="1000" b="1" spc="50" dirty="0">
              <a:ln w="11430">
                <a:solidFill>
                  <a:srgbClr val="0000FF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85728"/>
            <a:ext cx="850112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Umat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hendaklah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beriltizam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ketaatan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Allah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42876" y="4500570"/>
            <a:ext cx="6215074" cy="1928826"/>
          </a:xfrm>
          <a:prstGeom prst="round2Diag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Golongan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kekasih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wali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Allah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dijanjikan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cemerlang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gemilang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5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5786446" y="3214686"/>
            <a:ext cx="2824210" cy="2643206"/>
          </a:xfrm>
          <a:prstGeom prst="curvedLeftArrow">
            <a:avLst>
              <a:gd name="adj1" fmla="val 18538"/>
              <a:gd name="adj2" fmla="val 42208"/>
              <a:gd name="adj3" fmla="val 2500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4857752" y="1643050"/>
            <a:ext cx="3916423" cy="2500330"/>
          </a:xfrm>
          <a:prstGeom prst="round2Diag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Golongan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patuh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tertentu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sahaja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428596" y="1928802"/>
            <a:ext cx="4500594" cy="1500198"/>
          </a:xfrm>
          <a:prstGeom prst="homePlate">
            <a:avLst>
              <a:gd name="adj" fmla="val 27205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mencapai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gelaran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“MUHSININ”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1635</Words>
  <Application>Microsoft Office PowerPoint</Application>
  <PresentationFormat>On-screen Show (4:3)</PresentationFormat>
  <Paragraphs>205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 </cp:lastModifiedBy>
  <cp:revision>154</cp:revision>
  <dcterms:created xsi:type="dcterms:W3CDTF">2009-07-16T04:56:55Z</dcterms:created>
  <dcterms:modified xsi:type="dcterms:W3CDTF">2009-10-01T03:43:17Z</dcterms:modified>
</cp:coreProperties>
</file>